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ab28257f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ab28257f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b28257f1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ab28257f1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c0e3fcf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c0e3fcf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c0e3fcff1_1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c0e3fcff1_1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0e3fcff1_1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0e3fcff1_1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c184cadc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c184cadc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c184cadc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c184cadc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2snxywaIc7e1ZmsFpC3G9OHC-BuCCCMy/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hyperlink" Target="http://drive.google.com/file/d/1B93_i8wVQIvEKo35TEiKgAnwfV_FvGaY/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3.png"/><Relationship Id="rId11" Type="http://schemas.openxmlformats.org/officeDocument/2006/relationships/image" Target="../media/image1.png"/><Relationship Id="rId10" Type="http://schemas.openxmlformats.org/officeDocument/2006/relationships/hyperlink" Target="http://drive.google.com/file/d/1RfEHNezIWD1uf8ZmnlCYm7qy49eLXhY0/view" TargetMode="External"/><Relationship Id="rId9"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2.png"/><Relationship Id="rId7" Type="http://schemas.openxmlformats.org/officeDocument/2006/relationships/image" Target="../media/image12.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6.png"/><Relationship Id="rId7" Type="http://schemas.openxmlformats.org/officeDocument/2006/relationships/hyperlink" Target="http://drive.google.com/file/d/1coqHkKL5Y9g1hPl0qJVjp8w1-7mzHOMY/view" TargetMode="External"/><Relationship Id="rId8"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5.png"/><Relationship Id="rId6" Type="http://schemas.openxmlformats.org/officeDocument/2006/relationships/hyperlink" Target="http://drive.google.com/file/d/1Zc5E2uKv6WGzuxGvWoyXjVycUZG4W_yu/view" TargetMode="External"/><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hyperlink" Target="http://drive.google.com/file/d/1uAvy8VW9pu-SuahIMB4vspgLX7jnY9Nr/view" TargetMode="External"/><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hyperlink" Target="http://drive.google.com/file/d/17ykBvYg4oaAEYiCGLi-uSnTRrx3AbG1M/view" TargetMode="External"/><Relationship Id="rId6"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drive.google.com/file/d/1CGoQ5lVndVYnJlues_oWdzPElWlGqbbY/view"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3000"/>
              <a:t>Paper presentation - “</a:t>
            </a:r>
            <a:r>
              <a:rPr lang="en-GB" sz="3000"/>
              <a:t>Numerical simulation of urea based selective non-catalytic reduction</a:t>
            </a:r>
            <a:endParaRPr sz="3000"/>
          </a:p>
          <a:p>
            <a:pPr indent="0" lvl="0" marL="0" rtl="0" algn="ctr">
              <a:spcBef>
                <a:spcPts val="0"/>
              </a:spcBef>
              <a:spcAft>
                <a:spcPts val="0"/>
              </a:spcAft>
              <a:buClr>
                <a:schemeClr val="dk1"/>
              </a:buClr>
              <a:buSzPts val="1100"/>
              <a:buFont typeface="Arial"/>
              <a:buNone/>
            </a:pPr>
            <a:r>
              <a:rPr lang="en-GB" sz="3000"/>
              <a:t>deNOx process for industrial applications</a:t>
            </a:r>
            <a:endParaRPr sz="3000"/>
          </a:p>
          <a:p>
            <a:pPr indent="0" lvl="0" marL="0" rtl="0" algn="ctr">
              <a:spcBef>
                <a:spcPts val="0"/>
              </a:spcBef>
              <a:spcAft>
                <a:spcPts val="0"/>
              </a:spcAft>
              <a:buNone/>
            </a:pPr>
            <a:r>
              <a:rPr lang="en-GB" sz="3000"/>
              <a:t>” - Baleta et al</a:t>
            </a:r>
            <a:endParaRPr sz="30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Parth Hiren Shah</a:t>
            </a:r>
            <a:endParaRPr sz="2400"/>
          </a:p>
          <a:p>
            <a:pPr indent="0" lvl="0" marL="0" rtl="0" algn="ctr">
              <a:spcBef>
                <a:spcPts val="0"/>
              </a:spcBef>
              <a:spcAft>
                <a:spcPts val="0"/>
              </a:spcAft>
              <a:buNone/>
            </a:pPr>
            <a:r>
              <a:rPr lang="en-GB" sz="2400"/>
              <a:t>Roll No: 180122030</a:t>
            </a:r>
            <a:endParaRPr sz="2400"/>
          </a:p>
        </p:txBody>
      </p:sp>
      <p:pic>
        <p:nvPicPr>
          <p:cNvPr id="56" name="Google Shape;56;p13" title="Welcome everybody (online-audio-converter.com).mp3">
            <a:hlinkClick r:id="rId3"/>
          </p:cNvPr>
          <p:cNvPicPr preferRelativeResize="0"/>
          <p:nvPr/>
        </p:nvPicPr>
        <p:blipFill>
          <a:blip r:embed="rId4">
            <a:alphaModFix/>
          </a:blip>
          <a:stretch>
            <a:fillRect/>
          </a:stretch>
        </p:blipFill>
        <p:spPr>
          <a:xfrm>
            <a:off x="5953425" y="2230775"/>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96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62" name="Google Shape;62;p14"/>
          <p:cNvSpPr txBox="1"/>
          <p:nvPr>
            <p:ph idx="1" type="body"/>
          </p:nvPr>
        </p:nvSpPr>
        <p:spPr>
          <a:xfrm>
            <a:off x="311700" y="863550"/>
            <a:ext cx="4035900" cy="40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NOx emissions are one of the main reasons behind global warming, contributing also to acid deposition and eutrophication  of soil and water.</a:t>
            </a:r>
            <a:endParaRPr sz="1400">
              <a:solidFill>
                <a:srgbClr val="000000"/>
              </a:solidFill>
            </a:endParaRPr>
          </a:p>
          <a:p>
            <a:pPr indent="0" lvl="0" marL="0" rtl="0" algn="l">
              <a:spcBef>
                <a:spcPts val="1600"/>
              </a:spcBef>
              <a:spcAft>
                <a:spcPts val="0"/>
              </a:spcAft>
              <a:buNone/>
            </a:pPr>
            <a:r>
              <a:rPr lang="en-GB" sz="1400">
                <a:solidFill>
                  <a:srgbClr val="000000"/>
                </a:solidFill>
              </a:rPr>
              <a:t>Methods to control NOx emiss</a:t>
            </a:r>
            <a:r>
              <a:rPr lang="en-GB" sz="1400">
                <a:solidFill>
                  <a:srgbClr val="000000"/>
                </a:solidFill>
              </a:rPr>
              <a:t>ions can be categorised into avoiding creation of NOx and reduction of already created NOx. </a:t>
            </a:r>
            <a:endParaRPr sz="1400">
              <a:solidFill>
                <a:srgbClr val="000000"/>
              </a:solidFill>
            </a:endParaRPr>
          </a:p>
          <a:p>
            <a:pPr indent="0" lvl="0" marL="0" rtl="0" algn="l">
              <a:spcBef>
                <a:spcPts val="1600"/>
              </a:spcBef>
              <a:spcAft>
                <a:spcPts val="0"/>
              </a:spcAft>
              <a:buClr>
                <a:schemeClr val="dk1"/>
              </a:buClr>
              <a:buSzPts val="1100"/>
              <a:buFont typeface="Arial"/>
              <a:buNone/>
            </a:pPr>
            <a:r>
              <a:rPr lang="en-GB" sz="1400">
                <a:solidFill>
                  <a:schemeClr val="dk1"/>
                </a:solidFill>
              </a:rPr>
              <a:t>Selective Non-Catalytic Reduction (SNCR) is one of the methods to reduce NOx to lower emissions. Unlike selective catalytic reduction (SCR) it doesn’t face any integrating issues, however SNCR gives lower denitrification efficiencies compared to SCR.</a:t>
            </a:r>
            <a:endParaRPr sz="1400">
              <a:solidFill>
                <a:schemeClr val="dk1"/>
              </a:solidFill>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pic>
        <p:nvPicPr>
          <p:cNvPr id="63" name="Google Shape;63;p14"/>
          <p:cNvPicPr preferRelativeResize="0"/>
          <p:nvPr/>
        </p:nvPicPr>
        <p:blipFill>
          <a:blip r:embed="rId3">
            <a:alphaModFix/>
          </a:blip>
          <a:stretch>
            <a:fillRect/>
          </a:stretch>
        </p:blipFill>
        <p:spPr>
          <a:xfrm>
            <a:off x="4347611" y="543075"/>
            <a:ext cx="4598875" cy="3863051"/>
          </a:xfrm>
          <a:prstGeom prst="rect">
            <a:avLst/>
          </a:prstGeom>
          <a:noFill/>
          <a:ln>
            <a:noFill/>
          </a:ln>
        </p:spPr>
      </p:pic>
      <p:pic>
        <p:nvPicPr>
          <p:cNvPr id="64" name="Google Shape;64;p14" title="intro1 (online-audio-converter.com).mp3">
            <a:hlinkClick r:id="rId4"/>
          </p:cNvPr>
          <p:cNvPicPr preferRelativeResize="0"/>
          <p:nvPr/>
        </p:nvPicPr>
        <p:blipFill>
          <a:blip r:embed="rId5">
            <a:alphaModFix/>
          </a:blip>
          <a:stretch>
            <a:fillRect/>
          </a:stretch>
        </p:blipFill>
        <p:spPr>
          <a:xfrm>
            <a:off x="2341850" y="166388"/>
            <a:ext cx="432574" cy="4325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96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Mathematical Model</a:t>
            </a:r>
            <a:endParaRPr/>
          </a:p>
        </p:txBody>
      </p:sp>
      <p:sp>
        <p:nvSpPr>
          <p:cNvPr id="70" name="Google Shape;70;p15"/>
          <p:cNvSpPr txBox="1"/>
          <p:nvPr>
            <p:ph idx="1" type="body"/>
          </p:nvPr>
        </p:nvSpPr>
        <p:spPr>
          <a:xfrm>
            <a:off x="311700" y="669025"/>
            <a:ext cx="4035900" cy="4017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GB" sz="1400">
                <a:solidFill>
                  <a:srgbClr val="000000"/>
                </a:solidFill>
              </a:rPr>
              <a:t>Injection of urea-water solution (UWS) into hot flue gases</a:t>
            </a: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317500" lvl="0" marL="457200" rtl="0" algn="l">
              <a:spcBef>
                <a:spcPts val="1600"/>
              </a:spcBef>
              <a:spcAft>
                <a:spcPts val="0"/>
              </a:spcAft>
              <a:buClr>
                <a:srgbClr val="000000"/>
              </a:buClr>
              <a:buSzPts val="1400"/>
              <a:buChar char="●"/>
            </a:pPr>
            <a:r>
              <a:rPr lang="en-GB" sz="1400">
                <a:solidFill>
                  <a:srgbClr val="000000"/>
                </a:solidFill>
              </a:rPr>
              <a:t>solution of gas phase;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description of spray droplets motion inside the domain;</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evaporation of urea-water solution droplets;</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thermal decomposition of urea;</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chemical reactions taking place in the gas phase;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accurate and computationally economical representation of turbulence.</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pic>
        <p:nvPicPr>
          <p:cNvPr id="71" name="Google Shape;71;p15"/>
          <p:cNvPicPr preferRelativeResize="0"/>
          <p:nvPr/>
        </p:nvPicPr>
        <p:blipFill>
          <a:blip r:embed="rId3">
            <a:alphaModFix/>
          </a:blip>
          <a:stretch>
            <a:fillRect/>
          </a:stretch>
        </p:blipFill>
        <p:spPr>
          <a:xfrm>
            <a:off x="4791625" y="140938"/>
            <a:ext cx="3390900" cy="619125"/>
          </a:xfrm>
          <a:prstGeom prst="rect">
            <a:avLst/>
          </a:prstGeom>
          <a:noFill/>
          <a:ln>
            <a:noFill/>
          </a:ln>
        </p:spPr>
      </p:pic>
      <p:pic>
        <p:nvPicPr>
          <p:cNvPr id="72" name="Google Shape;72;p15"/>
          <p:cNvPicPr preferRelativeResize="0"/>
          <p:nvPr/>
        </p:nvPicPr>
        <p:blipFill>
          <a:blip r:embed="rId4">
            <a:alphaModFix/>
          </a:blip>
          <a:stretch>
            <a:fillRect/>
          </a:stretch>
        </p:blipFill>
        <p:spPr>
          <a:xfrm>
            <a:off x="5093525" y="864813"/>
            <a:ext cx="2581275" cy="457200"/>
          </a:xfrm>
          <a:prstGeom prst="rect">
            <a:avLst/>
          </a:prstGeom>
          <a:noFill/>
          <a:ln>
            <a:noFill/>
          </a:ln>
        </p:spPr>
      </p:pic>
      <p:pic>
        <p:nvPicPr>
          <p:cNvPr id="73" name="Google Shape;73;p15"/>
          <p:cNvPicPr preferRelativeResize="0"/>
          <p:nvPr/>
        </p:nvPicPr>
        <p:blipFill>
          <a:blip r:embed="rId5">
            <a:alphaModFix/>
          </a:blip>
          <a:stretch>
            <a:fillRect/>
          </a:stretch>
        </p:blipFill>
        <p:spPr>
          <a:xfrm>
            <a:off x="5219438" y="1440888"/>
            <a:ext cx="1209675" cy="495300"/>
          </a:xfrm>
          <a:prstGeom prst="rect">
            <a:avLst/>
          </a:prstGeom>
          <a:noFill/>
          <a:ln>
            <a:noFill/>
          </a:ln>
        </p:spPr>
      </p:pic>
      <p:pic>
        <p:nvPicPr>
          <p:cNvPr id="74" name="Google Shape;74;p15"/>
          <p:cNvPicPr preferRelativeResize="0"/>
          <p:nvPr/>
        </p:nvPicPr>
        <p:blipFill>
          <a:blip r:embed="rId6">
            <a:alphaModFix/>
          </a:blip>
          <a:stretch>
            <a:fillRect/>
          </a:stretch>
        </p:blipFill>
        <p:spPr>
          <a:xfrm>
            <a:off x="6575363" y="1426600"/>
            <a:ext cx="762000" cy="523875"/>
          </a:xfrm>
          <a:prstGeom prst="rect">
            <a:avLst/>
          </a:prstGeom>
          <a:noFill/>
          <a:ln>
            <a:noFill/>
          </a:ln>
        </p:spPr>
      </p:pic>
      <p:pic>
        <p:nvPicPr>
          <p:cNvPr id="75" name="Google Shape;75;p15"/>
          <p:cNvPicPr preferRelativeResize="0"/>
          <p:nvPr/>
        </p:nvPicPr>
        <p:blipFill>
          <a:blip r:embed="rId7">
            <a:alphaModFix/>
          </a:blip>
          <a:stretch>
            <a:fillRect/>
          </a:stretch>
        </p:blipFill>
        <p:spPr>
          <a:xfrm>
            <a:off x="5839363" y="2055075"/>
            <a:ext cx="1295400" cy="476250"/>
          </a:xfrm>
          <a:prstGeom prst="rect">
            <a:avLst/>
          </a:prstGeom>
          <a:noFill/>
          <a:ln>
            <a:noFill/>
          </a:ln>
        </p:spPr>
      </p:pic>
      <p:pic>
        <p:nvPicPr>
          <p:cNvPr id="76" name="Google Shape;76;p15"/>
          <p:cNvPicPr preferRelativeResize="0"/>
          <p:nvPr/>
        </p:nvPicPr>
        <p:blipFill>
          <a:blip r:embed="rId8">
            <a:alphaModFix/>
          </a:blip>
          <a:stretch>
            <a:fillRect/>
          </a:stretch>
        </p:blipFill>
        <p:spPr>
          <a:xfrm>
            <a:off x="5625063" y="2635925"/>
            <a:ext cx="1724025" cy="523875"/>
          </a:xfrm>
          <a:prstGeom prst="rect">
            <a:avLst/>
          </a:prstGeom>
          <a:noFill/>
          <a:ln>
            <a:noFill/>
          </a:ln>
        </p:spPr>
      </p:pic>
      <p:pic>
        <p:nvPicPr>
          <p:cNvPr id="77" name="Google Shape;77;p15"/>
          <p:cNvPicPr preferRelativeResize="0"/>
          <p:nvPr/>
        </p:nvPicPr>
        <p:blipFill>
          <a:blip r:embed="rId9">
            <a:alphaModFix/>
          </a:blip>
          <a:stretch>
            <a:fillRect/>
          </a:stretch>
        </p:blipFill>
        <p:spPr>
          <a:xfrm>
            <a:off x="4696350" y="3264397"/>
            <a:ext cx="3980951" cy="1729934"/>
          </a:xfrm>
          <a:prstGeom prst="rect">
            <a:avLst/>
          </a:prstGeom>
          <a:noFill/>
          <a:ln>
            <a:noFill/>
          </a:ln>
        </p:spPr>
      </p:pic>
      <p:pic>
        <p:nvPicPr>
          <p:cNvPr id="78" name="Google Shape;78;p15" title="Mathematical model (online-audio-converter.com).mp3">
            <a:hlinkClick r:id="rId10"/>
          </p:cNvPr>
          <p:cNvPicPr preferRelativeResize="0"/>
          <p:nvPr/>
        </p:nvPicPr>
        <p:blipFill>
          <a:blip r:embed="rId11">
            <a:alphaModFix/>
          </a:blip>
          <a:stretch>
            <a:fillRect/>
          </a:stretch>
        </p:blipFill>
        <p:spPr>
          <a:xfrm>
            <a:off x="3890400" y="154063"/>
            <a:ext cx="457200" cy="45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98875" y="-48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Kim’s case</a:t>
            </a:r>
            <a:endParaRPr/>
          </a:p>
        </p:txBody>
      </p:sp>
      <p:sp>
        <p:nvSpPr>
          <p:cNvPr id="84" name="Google Shape;84;p16"/>
          <p:cNvSpPr txBox="1"/>
          <p:nvPr>
            <p:ph idx="1" type="body"/>
          </p:nvPr>
        </p:nvSpPr>
        <p:spPr>
          <a:xfrm>
            <a:off x="0" y="475275"/>
            <a:ext cx="4357200" cy="43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Kim measured urea solution evaporation in hot exhaust gas to get values for NH3 conversion rates in SCR systems.</a:t>
            </a:r>
            <a:endParaRPr sz="1400">
              <a:solidFill>
                <a:srgbClr val="000000"/>
              </a:solidFill>
            </a:endParaRPr>
          </a:p>
          <a:p>
            <a:pPr indent="-317500" lvl="0" marL="457200" rtl="0" algn="l">
              <a:spcBef>
                <a:spcPts val="1600"/>
              </a:spcBef>
              <a:spcAft>
                <a:spcPts val="0"/>
              </a:spcAft>
              <a:buClr>
                <a:srgbClr val="000000"/>
              </a:buClr>
              <a:buSzPts val="1400"/>
              <a:buChar char="●"/>
            </a:pPr>
            <a:r>
              <a:rPr lang="en-GB" sz="1400">
                <a:solidFill>
                  <a:srgbClr val="000000"/>
                </a:solidFill>
              </a:rPr>
              <a:t>An evaporation model for spray; that can be tuned with two parameters (E4 &amp; E5). </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Outlet and inlet conditions</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Turbulence model</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Particle size distribution</a:t>
            </a:r>
            <a:endParaRPr sz="1400">
              <a:solidFill>
                <a:srgbClr val="000000"/>
              </a:solidFill>
            </a:endParaRPr>
          </a:p>
          <a:p>
            <a:pPr indent="0" lvl="0" marL="0" rtl="0" algn="l">
              <a:spcBef>
                <a:spcPts val="1600"/>
              </a:spcBef>
              <a:spcAft>
                <a:spcPts val="0"/>
              </a:spcAft>
              <a:buNone/>
            </a:pPr>
            <a:r>
              <a:rPr lang="en-GB" sz="1400">
                <a:solidFill>
                  <a:srgbClr val="000000"/>
                </a:solidFill>
              </a:rPr>
              <a:t>New parameters show better agreement with experiment in all cases compared to the old ones.</a:t>
            </a:r>
            <a:endParaRPr sz="1400">
              <a:solidFill>
                <a:srgbClr val="000000"/>
              </a:solidFill>
            </a:endParaRPr>
          </a:p>
          <a:p>
            <a:pPr indent="-317500" lvl="0" marL="457200" rtl="0" algn="l">
              <a:spcBef>
                <a:spcPts val="1600"/>
              </a:spcBef>
              <a:spcAft>
                <a:spcPts val="0"/>
              </a:spcAft>
              <a:buClr>
                <a:srgbClr val="000000"/>
              </a:buClr>
              <a:buSzPts val="1400"/>
              <a:buChar char="●"/>
            </a:pPr>
            <a:r>
              <a:rPr lang="en-GB" sz="1400">
                <a:solidFill>
                  <a:srgbClr val="000000"/>
                </a:solidFill>
              </a:rPr>
              <a:t>Temperature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Gas Velocities, pressure, momentum, turbul</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Entrance</a:t>
            </a:r>
            <a:endParaRPr sz="1400">
              <a:solidFill>
                <a:srgbClr val="000000"/>
              </a:solidFill>
            </a:endParaRPr>
          </a:p>
          <a:p>
            <a:pPr indent="0" lvl="0" marL="0" rtl="0" algn="l">
              <a:spcBef>
                <a:spcPts val="1600"/>
              </a:spcBef>
              <a:spcAft>
                <a:spcPts val="0"/>
              </a:spcAft>
              <a:buClr>
                <a:schemeClr val="dk1"/>
              </a:buClr>
              <a:buSzPts val="1100"/>
              <a:buFont typeface="Arial"/>
              <a:buNone/>
            </a:pPr>
            <a:r>
              <a:rPr lang="en-GB" sz="1400">
                <a:solidFill>
                  <a:srgbClr val="000000"/>
                </a:solidFill>
              </a:rPr>
              <a:t>Performed simulations justify usage of Rapid Mixing model for droplet evaporation.</a:t>
            </a: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pic>
        <p:nvPicPr>
          <p:cNvPr id="85" name="Google Shape;85;p16"/>
          <p:cNvPicPr preferRelativeResize="0"/>
          <p:nvPr/>
        </p:nvPicPr>
        <p:blipFill>
          <a:blip r:embed="rId3">
            <a:alphaModFix/>
          </a:blip>
          <a:stretch>
            <a:fillRect/>
          </a:stretch>
        </p:blipFill>
        <p:spPr>
          <a:xfrm>
            <a:off x="4638250" y="96325"/>
            <a:ext cx="3666225" cy="1257500"/>
          </a:xfrm>
          <a:prstGeom prst="rect">
            <a:avLst/>
          </a:prstGeom>
          <a:noFill/>
          <a:ln>
            <a:noFill/>
          </a:ln>
        </p:spPr>
      </p:pic>
      <p:pic>
        <p:nvPicPr>
          <p:cNvPr id="86" name="Google Shape;86;p16"/>
          <p:cNvPicPr preferRelativeResize="0"/>
          <p:nvPr/>
        </p:nvPicPr>
        <p:blipFill>
          <a:blip r:embed="rId4">
            <a:alphaModFix/>
          </a:blip>
          <a:stretch>
            <a:fillRect/>
          </a:stretch>
        </p:blipFill>
        <p:spPr>
          <a:xfrm>
            <a:off x="4131075" y="1469562"/>
            <a:ext cx="2478857" cy="1806774"/>
          </a:xfrm>
          <a:prstGeom prst="rect">
            <a:avLst/>
          </a:prstGeom>
          <a:noFill/>
          <a:ln>
            <a:noFill/>
          </a:ln>
        </p:spPr>
      </p:pic>
      <p:pic>
        <p:nvPicPr>
          <p:cNvPr id="87" name="Google Shape;87;p16"/>
          <p:cNvPicPr preferRelativeResize="0"/>
          <p:nvPr/>
        </p:nvPicPr>
        <p:blipFill>
          <a:blip r:embed="rId5">
            <a:alphaModFix/>
          </a:blip>
          <a:stretch>
            <a:fillRect/>
          </a:stretch>
        </p:blipFill>
        <p:spPr>
          <a:xfrm>
            <a:off x="6543625" y="1469537"/>
            <a:ext cx="2600374" cy="1806776"/>
          </a:xfrm>
          <a:prstGeom prst="rect">
            <a:avLst/>
          </a:prstGeom>
          <a:noFill/>
          <a:ln>
            <a:noFill/>
          </a:ln>
        </p:spPr>
      </p:pic>
      <p:pic>
        <p:nvPicPr>
          <p:cNvPr id="88" name="Google Shape;88;p16"/>
          <p:cNvPicPr preferRelativeResize="0"/>
          <p:nvPr/>
        </p:nvPicPr>
        <p:blipFill>
          <a:blip r:embed="rId6">
            <a:alphaModFix/>
          </a:blip>
          <a:stretch>
            <a:fillRect/>
          </a:stretch>
        </p:blipFill>
        <p:spPr>
          <a:xfrm>
            <a:off x="5389925" y="3392050"/>
            <a:ext cx="2260825" cy="1562401"/>
          </a:xfrm>
          <a:prstGeom prst="rect">
            <a:avLst/>
          </a:prstGeom>
          <a:noFill/>
          <a:ln>
            <a:noFill/>
          </a:ln>
        </p:spPr>
      </p:pic>
      <p:pic>
        <p:nvPicPr>
          <p:cNvPr id="89" name="Google Shape;89;p16" title="kim (online-audio-converter.com).mp3">
            <a:hlinkClick r:id="rId7"/>
          </p:cNvPr>
          <p:cNvPicPr preferRelativeResize="0"/>
          <p:nvPr/>
        </p:nvPicPr>
        <p:blipFill>
          <a:blip r:embed="rId8">
            <a:alphaModFix/>
          </a:blip>
          <a:stretch>
            <a:fillRect/>
          </a:stretch>
        </p:blipFill>
        <p:spPr>
          <a:xfrm>
            <a:off x="2420575" y="8763"/>
            <a:ext cx="457200" cy="45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Simulation of Pipe reactor</a:t>
            </a:r>
            <a:endParaRPr/>
          </a:p>
        </p:txBody>
      </p:sp>
      <p:sp>
        <p:nvSpPr>
          <p:cNvPr id="95" name="Google Shape;95;p17"/>
          <p:cNvSpPr txBox="1"/>
          <p:nvPr>
            <p:ph idx="1" type="body"/>
          </p:nvPr>
        </p:nvSpPr>
        <p:spPr>
          <a:xfrm>
            <a:off x="67800" y="521700"/>
            <a:ext cx="4357200" cy="46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000000"/>
                </a:solidFill>
              </a:rPr>
              <a:t>The conditions were taken from the paper </a:t>
            </a:r>
            <a:r>
              <a:rPr i="1" lang="en-GB" sz="1400">
                <a:solidFill>
                  <a:srgbClr val="000000"/>
                </a:solidFill>
              </a:rPr>
              <a:t>Experiment and computational fluid dynamics (CFD) simulation of urea-based selective non-catalytic reduction (SNCR) in a pilot-scale flow reactor.</a:t>
            </a:r>
            <a:endParaRPr sz="1400">
              <a:solidFill>
                <a:srgbClr val="000000"/>
              </a:solidFill>
            </a:endParaRPr>
          </a:p>
          <a:p>
            <a:pPr indent="-317500" lvl="0" marL="457200" rtl="0" algn="l">
              <a:spcBef>
                <a:spcPts val="1600"/>
              </a:spcBef>
              <a:spcAft>
                <a:spcPts val="0"/>
              </a:spcAft>
              <a:buClr>
                <a:srgbClr val="000000"/>
              </a:buClr>
              <a:buSzPts val="1400"/>
              <a:buChar char="●"/>
            </a:pPr>
            <a:r>
              <a:rPr lang="en-GB" sz="1400">
                <a:solidFill>
                  <a:srgbClr val="000000"/>
                </a:solidFill>
              </a:rPr>
              <a:t>Domain</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Turbulence, momentum and energy</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Cases (3) - inlet temperature</a:t>
            </a:r>
            <a:endParaRPr sz="1400">
              <a:solidFill>
                <a:srgbClr val="000000"/>
              </a:solidFill>
            </a:endParaRPr>
          </a:p>
          <a:p>
            <a:pPr indent="0" lvl="0" marL="457200" rtl="0" algn="l">
              <a:spcBef>
                <a:spcPts val="1600"/>
              </a:spcBef>
              <a:spcAft>
                <a:spcPts val="0"/>
              </a:spcAft>
              <a:buNone/>
            </a:pPr>
            <a:r>
              <a:t/>
            </a:r>
            <a:endParaRPr sz="1400">
              <a:solidFill>
                <a:srgbClr val="000000"/>
              </a:solidFill>
            </a:endParaRPr>
          </a:p>
          <a:p>
            <a:pPr indent="-317500" lvl="0" marL="457200" rtl="0" algn="l">
              <a:spcBef>
                <a:spcPts val="1600"/>
              </a:spcBef>
              <a:spcAft>
                <a:spcPts val="0"/>
              </a:spcAft>
              <a:buClr>
                <a:srgbClr val="000000"/>
              </a:buClr>
              <a:buSzPts val="1400"/>
              <a:buChar char="●"/>
            </a:pPr>
            <a:r>
              <a:rPr lang="en-GB" sz="1400">
                <a:solidFill>
                  <a:srgbClr val="000000"/>
                </a:solidFill>
              </a:rPr>
              <a:t>Injection of water</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Velocity field</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Temperature field</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Water vapour concentration</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Urea Thermolysis - HNCO and NH3 </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NO reduction</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Increase in temperature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Case 1 and 2</a:t>
            </a:r>
            <a:endParaRPr sz="1400">
              <a:solidFill>
                <a:srgbClr val="000000"/>
              </a:solidFill>
            </a:endParaRPr>
          </a:p>
        </p:txBody>
      </p:sp>
      <p:pic>
        <p:nvPicPr>
          <p:cNvPr id="96" name="Google Shape;96;p17"/>
          <p:cNvPicPr preferRelativeResize="0"/>
          <p:nvPr/>
        </p:nvPicPr>
        <p:blipFill rotWithShape="1">
          <a:blip r:embed="rId3">
            <a:alphaModFix/>
          </a:blip>
          <a:srcRect b="0" l="6236" r="51479" t="0"/>
          <a:stretch/>
        </p:blipFill>
        <p:spPr>
          <a:xfrm>
            <a:off x="5573899" y="1486833"/>
            <a:ext cx="2103450" cy="1825417"/>
          </a:xfrm>
          <a:prstGeom prst="rect">
            <a:avLst/>
          </a:prstGeom>
          <a:noFill/>
          <a:ln>
            <a:noFill/>
          </a:ln>
        </p:spPr>
      </p:pic>
      <p:pic>
        <p:nvPicPr>
          <p:cNvPr id="97" name="Google Shape;97;p17"/>
          <p:cNvPicPr preferRelativeResize="0"/>
          <p:nvPr/>
        </p:nvPicPr>
        <p:blipFill rotWithShape="1">
          <a:blip r:embed="rId3">
            <a:alphaModFix/>
          </a:blip>
          <a:srcRect b="0" l="81135" r="0" t="0"/>
          <a:stretch/>
        </p:blipFill>
        <p:spPr>
          <a:xfrm>
            <a:off x="7730550" y="1486825"/>
            <a:ext cx="590875" cy="1620275"/>
          </a:xfrm>
          <a:prstGeom prst="rect">
            <a:avLst/>
          </a:prstGeom>
          <a:noFill/>
          <a:ln>
            <a:noFill/>
          </a:ln>
        </p:spPr>
      </p:pic>
      <p:pic>
        <p:nvPicPr>
          <p:cNvPr id="98" name="Google Shape;98;p17"/>
          <p:cNvPicPr preferRelativeResize="0"/>
          <p:nvPr/>
        </p:nvPicPr>
        <p:blipFill>
          <a:blip r:embed="rId4">
            <a:alphaModFix/>
          </a:blip>
          <a:stretch>
            <a:fillRect/>
          </a:stretch>
        </p:blipFill>
        <p:spPr>
          <a:xfrm>
            <a:off x="5138025" y="107900"/>
            <a:ext cx="3113252" cy="1338025"/>
          </a:xfrm>
          <a:prstGeom prst="rect">
            <a:avLst/>
          </a:prstGeom>
          <a:noFill/>
          <a:ln>
            <a:noFill/>
          </a:ln>
        </p:spPr>
      </p:pic>
      <p:pic>
        <p:nvPicPr>
          <p:cNvPr id="99" name="Google Shape;99;p17"/>
          <p:cNvPicPr preferRelativeResize="0"/>
          <p:nvPr/>
        </p:nvPicPr>
        <p:blipFill>
          <a:blip r:embed="rId5">
            <a:alphaModFix/>
          </a:blip>
          <a:stretch>
            <a:fillRect/>
          </a:stretch>
        </p:blipFill>
        <p:spPr>
          <a:xfrm>
            <a:off x="5225199" y="3353150"/>
            <a:ext cx="3224949" cy="1777650"/>
          </a:xfrm>
          <a:prstGeom prst="rect">
            <a:avLst/>
          </a:prstGeom>
          <a:noFill/>
          <a:ln>
            <a:noFill/>
          </a:ln>
        </p:spPr>
      </p:pic>
      <p:pic>
        <p:nvPicPr>
          <p:cNvPr id="100" name="Google Shape;100;p17" title="pipe (online-audio-converter.com).mp3">
            <a:hlinkClick r:id="rId6"/>
          </p:cNvPr>
          <p:cNvPicPr preferRelativeResize="0"/>
          <p:nvPr/>
        </p:nvPicPr>
        <p:blipFill>
          <a:blip r:embed="rId7">
            <a:alphaModFix/>
          </a:blip>
          <a:stretch>
            <a:fillRect/>
          </a:stretch>
        </p:blipFill>
        <p:spPr>
          <a:xfrm>
            <a:off x="4572000" y="82238"/>
            <a:ext cx="408225" cy="408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678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Simulation of Industrial incinerator</a:t>
            </a:r>
            <a:endParaRPr/>
          </a:p>
        </p:txBody>
      </p:sp>
      <p:sp>
        <p:nvSpPr>
          <p:cNvPr id="106" name="Google Shape;106;p18"/>
          <p:cNvSpPr txBox="1"/>
          <p:nvPr>
            <p:ph idx="1" type="body"/>
          </p:nvPr>
        </p:nvSpPr>
        <p:spPr>
          <a:xfrm>
            <a:off x="67800" y="455900"/>
            <a:ext cx="4357200" cy="46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rgbClr val="000000"/>
                </a:solidFill>
              </a:rPr>
              <a:t>The conditions were taken from the paper</a:t>
            </a:r>
            <a:r>
              <a:rPr i="1" lang="en-GB" sz="1400">
                <a:solidFill>
                  <a:srgbClr val="000000"/>
                </a:solidFill>
              </a:rPr>
              <a:t> Application of urea-based SNCR to a municipal incinerator: on-site test and CFD simulation.</a:t>
            </a:r>
            <a:endParaRPr i="1" sz="1400">
              <a:solidFill>
                <a:srgbClr val="000000"/>
              </a:solidFill>
            </a:endParaRPr>
          </a:p>
          <a:p>
            <a:pPr indent="-317500" lvl="0" marL="457200" rtl="0" algn="l">
              <a:spcBef>
                <a:spcPts val="1600"/>
              </a:spcBef>
              <a:spcAft>
                <a:spcPts val="0"/>
              </a:spcAft>
              <a:buClr>
                <a:srgbClr val="000000"/>
              </a:buClr>
              <a:buSzPts val="1400"/>
              <a:buChar char="●"/>
            </a:pPr>
            <a:r>
              <a:rPr lang="en-GB" sz="1400">
                <a:solidFill>
                  <a:srgbClr val="000000"/>
                </a:solidFill>
              </a:rPr>
              <a:t>Computational Domain</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Inlet of gases</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Boundary conditions</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Droplet particle size distribution</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Reaction kinetics</a:t>
            </a:r>
            <a:endParaRPr sz="1400">
              <a:solidFill>
                <a:srgbClr val="000000"/>
              </a:solidFill>
            </a:endParaRPr>
          </a:p>
          <a:p>
            <a:pPr indent="0" lvl="0" marL="0" rtl="0" algn="l">
              <a:spcBef>
                <a:spcPts val="1600"/>
              </a:spcBef>
              <a:spcAft>
                <a:spcPts val="0"/>
              </a:spcAft>
              <a:buNone/>
            </a:pPr>
            <a:br>
              <a:rPr lang="en-GB" sz="1400">
                <a:solidFill>
                  <a:srgbClr val="000000"/>
                </a:solidFill>
              </a:rPr>
            </a:br>
            <a:endParaRPr sz="1400">
              <a:solidFill>
                <a:srgbClr val="000000"/>
              </a:solidFill>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pic>
        <p:nvPicPr>
          <p:cNvPr id="107" name="Google Shape;107;p18"/>
          <p:cNvPicPr preferRelativeResize="0"/>
          <p:nvPr/>
        </p:nvPicPr>
        <p:blipFill>
          <a:blip r:embed="rId3">
            <a:alphaModFix/>
          </a:blip>
          <a:stretch>
            <a:fillRect/>
          </a:stretch>
        </p:blipFill>
        <p:spPr>
          <a:xfrm>
            <a:off x="5747525" y="58125"/>
            <a:ext cx="3050600" cy="2559051"/>
          </a:xfrm>
          <a:prstGeom prst="rect">
            <a:avLst/>
          </a:prstGeom>
          <a:noFill/>
          <a:ln>
            <a:noFill/>
          </a:ln>
        </p:spPr>
      </p:pic>
      <p:pic>
        <p:nvPicPr>
          <p:cNvPr id="108" name="Google Shape;108;p18"/>
          <p:cNvPicPr preferRelativeResize="0"/>
          <p:nvPr/>
        </p:nvPicPr>
        <p:blipFill>
          <a:blip r:embed="rId4">
            <a:alphaModFix/>
          </a:blip>
          <a:stretch>
            <a:fillRect/>
          </a:stretch>
        </p:blipFill>
        <p:spPr>
          <a:xfrm>
            <a:off x="211675" y="2965875"/>
            <a:ext cx="4547350" cy="1976050"/>
          </a:xfrm>
          <a:prstGeom prst="rect">
            <a:avLst/>
          </a:prstGeom>
          <a:noFill/>
          <a:ln>
            <a:noFill/>
          </a:ln>
        </p:spPr>
      </p:pic>
      <p:pic>
        <p:nvPicPr>
          <p:cNvPr id="109" name="Google Shape;109;p18"/>
          <p:cNvPicPr preferRelativeResize="0"/>
          <p:nvPr/>
        </p:nvPicPr>
        <p:blipFill>
          <a:blip r:embed="rId5">
            <a:alphaModFix/>
          </a:blip>
          <a:stretch>
            <a:fillRect/>
          </a:stretch>
        </p:blipFill>
        <p:spPr>
          <a:xfrm>
            <a:off x="6139625" y="2796363"/>
            <a:ext cx="2269768" cy="2315075"/>
          </a:xfrm>
          <a:prstGeom prst="rect">
            <a:avLst/>
          </a:prstGeom>
          <a:noFill/>
          <a:ln>
            <a:noFill/>
          </a:ln>
        </p:spPr>
      </p:pic>
      <p:pic>
        <p:nvPicPr>
          <p:cNvPr id="110" name="Google Shape;110;p18" title="industrial1 (online-audio-converter.com).mp3">
            <a:hlinkClick r:id="rId6"/>
          </p:cNvPr>
          <p:cNvPicPr preferRelativeResize="0"/>
          <p:nvPr/>
        </p:nvPicPr>
        <p:blipFill>
          <a:blip r:embed="rId7">
            <a:alphaModFix/>
          </a:blip>
          <a:stretch>
            <a:fillRect/>
          </a:stretch>
        </p:blipFill>
        <p:spPr>
          <a:xfrm>
            <a:off x="5588912" y="115500"/>
            <a:ext cx="457200" cy="457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678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Simulation of Industrial incinerator</a:t>
            </a:r>
            <a:endParaRPr/>
          </a:p>
        </p:txBody>
      </p:sp>
      <p:pic>
        <p:nvPicPr>
          <p:cNvPr id="116" name="Google Shape;116;p19"/>
          <p:cNvPicPr preferRelativeResize="0"/>
          <p:nvPr/>
        </p:nvPicPr>
        <p:blipFill>
          <a:blip r:embed="rId3">
            <a:alphaModFix/>
          </a:blip>
          <a:stretch>
            <a:fillRect/>
          </a:stretch>
        </p:blipFill>
        <p:spPr>
          <a:xfrm>
            <a:off x="0" y="501678"/>
            <a:ext cx="4570398" cy="3440673"/>
          </a:xfrm>
          <a:prstGeom prst="rect">
            <a:avLst/>
          </a:prstGeom>
          <a:noFill/>
          <a:ln>
            <a:noFill/>
          </a:ln>
        </p:spPr>
      </p:pic>
      <p:pic>
        <p:nvPicPr>
          <p:cNvPr id="117" name="Google Shape;117;p19"/>
          <p:cNvPicPr preferRelativeResize="0"/>
          <p:nvPr/>
        </p:nvPicPr>
        <p:blipFill>
          <a:blip r:embed="rId4">
            <a:alphaModFix/>
          </a:blip>
          <a:stretch>
            <a:fillRect/>
          </a:stretch>
        </p:blipFill>
        <p:spPr>
          <a:xfrm>
            <a:off x="4571998" y="1861649"/>
            <a:ext cx="4570400" cy="3281850"/>
          </a:xfrm>
          <a:prstGeom prst="rect">
            <a:avLst/>
          </a:prstGeom>
          <a:noFill/>
          <a:ln>
            <a:noFill/>
          </a:ln>
        </p:spPr>
      </p:pic>
      <p:pic>
        <p:nvPicPr>
          <p:cNvPr id="118" name="Google Shape;118;p19" title="industrial2 (online-audio-converter.com).mp3">
            <a:hlinkClick r:id="rId5"/>
          </p:cNvPr>
          <p:cNvPicPr preferRelativeResize="0"/>
          <p:nvPr/>
        </p:nvPicPr>
        <p:blipFill>
          <a:blip r:embed="rId6">
            <a:alphaModFix/>
          </a:blip>
          <a:stretch>
            <a:fillRect/>
          </a:stretch>
        </p:blipFill>
        <p:spPr>
          <a:xfrm>
            <a:off x="5592423" y="163800"/>
            <a:ext cx="457200" cy="457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124" name="Google Shape;124;p20"/>
          <p:cNvSpPr txBox="1"/>
          <p:nvPr>
            <p:ph idx="1" type="body"/>
          </p:nvPr>
        </p:nvSpPr>
        <p:spPr>
          <a:xfrm>
            <a:off x="311700" y="1133225"/>
            <a:ext cx="8520600" cy="138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GB" sz="1400">
                <a:solidFill>
                  <a:srgbClr val="000000"/>
                </a:solidFill>
              </a:rPr>
              <a:t>Validation and Parameterization on Kim’s Case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Application on an experimental case</a:t>
            </a:r>
            <a:endParaRPr sz="1400">
              <a:solidFill>
                <a:srgbClr val="000000"/>
              </a:solidFill>
            </a:endParaRPr>
          </a:p>
          <a:p>
            <a:pPr indent="-317500" lvl="0" marL="457200" rtl="0" algn="l">
              <a:spcBef>
                <a:spcPts val="0"/>
              </a:spcBef>
              <a:spcAft>
                <a:spcPts val="0"/>
              </a:spcAft>
              <a:buClr>
                <a:srgbClr val="000000"/>
              </a:buClr>
              <a:buSzPts val="1400"/>
              <a:buChar char="●"/>
            </a:pPr>
            <a:r>
              <a:rPr lang="en-GB" sz="1400">
                <a:solidFill>
                  <a:srgbClr val="000000"/>
                </a:solidFill>
              </a:rPr>
              <a:t>Application in a large scale incinerator SNCR process</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sp>
        <p:nvSpPr>
          <p:cNvPr id="125" name="Google Shape;125;p20"/>
          <p:cNvSpPr txBox="1"/>
          <p:nvPr/>
        </p:nvSpPr>
        <p:spPr>
          <a:xfrm>
            <a:off x="1279500" y="2843275"/>
            <a:ext cx="5547900" cy="6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Thank You.</a:t>
            </a:r>
            <a:endParaRPr/>
          </a:p>
        </p:txBody>
      </p:sp>
      <p:pic>
        <p:nvPicPr>
          <p:cNvPr id="126" name="Google Shape;126;p20" title="conclusion (online-audio-converter.com).mp3">
            <a:hlinkClick r:id="rId3"/>
          </p:cNvPr>
          <p:cNvPicPr preferRelativeResize="0"/>
          <p:nvPr/>
        </p:nvPicPr>
        <p:blipFill>
          <a:blip r:embed="rId4">
            <a:alphaModFix/>
          </a:blip>
          <a:stretch>
            <a:fillRect/>
          </a:stretch>
        </p:blipFill>
        <p:spPr>
          <a:xfrm>
            <a:off x="2347675" y="502775"/>
            <a:ext cx="457200" cy="457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